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3" r:id="rId3"/>
    <p:sldId id="257" r:id="rId4"/>
    <p:sldId id="260" r:id="rId5"/>
    <p:sldId id="261" r:id="rId6"/>
    <p:sldId id="262" r:id="rId7"/>
    <p:sldId id="274" r:id="rId8"/>
    <p:sldId id="259" r:id="rId9"/>
    <p:sldId id="264" r:id="rId10"/>
    <p:sldId id="265" r:id="rId11"/>
    <p:sldId id="263" r:id="rId12"/>
    <p:sldId id="266" r:id="rId13"/>
    <p:sldId id="267" r:id="rId14"/>
    <p:sldId id="268" r:id="rId15"/>
    <p:sldId id="269" r:id="rId16"/>
    <p:sldId id="272" r:id="rId17"/>
    <p:sldId id="270" r:id="rId18"/>
    <p:sldId id="271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C2FB"/>
    <a:srgbClr val="D1EAF0"/>
    <a:srgbClr val="BCD4E6"/>
    <a:srgbClr val="1034A6"/>
    <a:srgbClr val="191970"/>
    <a:srgbClr val="007FFF"/>
    <a:srgbClr val="643200"/>
    <a:srgbClr val="7F432F"/>
    <a:srgbClr val="060B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160" d="100"/>
          <a:sy n="160" d="100"/>
        </p:scale>
        <p:origin x="332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4EA81-89A7-420A-9D6C-1F02F230B1F0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33D8B-9CF5-4846-8D10-AA31112C71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72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33D8B-9CF5-4846-8D10-AA31112C71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268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C1A816-2209-8637-892F-892B8F420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889795-BB0B-F60C-DCDE-2B5C3EAAF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D2AAC-8E39-7503-C724-F8F75D0E0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8C77AE-576F-0FF1-9314-DC0F6A7C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96B175-48AC-8685-D97E-1ED552C8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215678-7B0F-04DE-093E-F2E1E26BC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0C33DC-320C-D42A-1D5C-62D069192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2E76F4-3DBE-8EEB-3993-F81B2047F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D55E76-FA00-DFC2-8095-A0BD0EE65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D0556-149B-1C4D-39FB-014233405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57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A98B599-BC23-9D0F-E7C7-629878783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9921B62-D4F7-3154-34ED-DD29142FA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8C666-4030-BA67-0486-DD308906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E003FD-FD49-43A0-D24A-8C226452E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D7CA1B-6C11-D16C-DD26-4471F46F7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5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DD0A66-EB40-98D8-0AD5-E0EE46C1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A94E4D-ECE0-0087-A3EE-0C3B4B9B3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0B9A3F-9D93-B5D3-2828-052375FB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B79F36-61B1-AC42-C0D9-B34DFC45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E50904-2981-7723-E362-332E3830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429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D9622-5BEC-3BE4-372E-8733EDC65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AB4B8B-1E57-7CF3-07A5-9F7CC4141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ED2EAE-4CC7-92A0-1DD8-3EFCD427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78DAFC-ED3D-8AA1-0C06-FCFBFE6F7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50DB51-6A1C-9151-C298-8AF9110A0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568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45AB0-3799-40D8-D295-C939A675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0114E1-AF34-40E3-F7E5-D42A9DF5D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8CC5CF6-170A-75D3-32F3-224DBCF4B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CBD6B0-5AD9-C194-B333-32EE7F68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082815-D74D-5CED-B1EB-5A51AA05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BF6D70-CAB4-6C75-0E3B-84589301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74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169F8-4CE1-2942-3DDE-BE5CDE90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DD7B3D-9055-5DC0-DF65-69A6A80E1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7129490-5576-139D-697E-487B5F90F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BC22D09-294F-776B-95A0-054611A9E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026790C-557A-119C-D1B0-03F1F4A6A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2E58EE-A8B8-0EA2-8240-139001561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E53BD16-2057-8B5D-3226-E58F0B63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424B63F-F107-9C12-FEC0-5D0CA9132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50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04696-6363-26AB-B5B6-E0AB4EC8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9D58168-15D5-8CB5-EF7F-D0D70581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E907B6-F4AC-7B94-589D-5A2794DE3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C09D24-651A-C550-76D9-393D4E51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349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D0225F-CAF2-2624-4126-C12666A70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F29C5F-322F-EFD5-E149-03B54B5D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74AC2D-3749-9041-F52C-DBFE2DEF6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87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C6169E-B7DF-A4E4-C581-ECCBCC8C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FCA2E7-6B4C-4195-05E8-1AE336A88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2381C2-3389-2973-2714-227CE0C99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A8C4F1-8B5F-7A32-43FF-460463350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4E1185-D045-24A7-034D-E0220B53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19BCF2-970F-5716-E0C5-B6ECB03F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70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2E538-56E3-3462-A6C7-C00F540A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EBF3CE-B74A-1FC1-3AD2-9B7A5A9A8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195F2DD-05DA-CC6E-A7B3-D5DC582F0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9C3619-1FE7-8518-2E8F-05DB00D1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5F86A6-18D7-9B5F-594C-311EA917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ED7136-EE53-2F42-AEEB-34F7024C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09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46FF96D-AD45-E5AB-FEF5-A32B9071E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363CEE-269E-10FD-59C8-CC3783BFB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0FC1B7-3B85-5130-FED6-58C09BD79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126497-DE62-4160-BEFD-3ACE8DF3D34D}" type="datetimeFigureOut">
              <a:rPr lang="de-DE" smtClean="0"/>
              <a:t>28.01.2026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AF84D5-5E99-C1FE-46DE-633B37A0C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ACCE62-8486-B8C5-4AD4-0364801FB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97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E8DB51A-76DF-FB67-F924-C4EE19859E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A045E1-4AC3-4F77-E85A-AB9FCFD52A7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Datum/zeit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ETL/AWS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F9B38FA-2ABB-48BC-9A75-5D8F72217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32" y="226949"/>
            <a:ext cx="9611798" cy="64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1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CA52A6-D8EE-AD83-981D-F5D63C93E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7BA002D-D014-1038-587A-8EA77C04E27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A9DC840-5A9B-8B0F-E86A-AA4E9D5B4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45277F5-A559-BF15-9885-024D77BCE495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92A27B-6238-3C2C-237E-444144098D8D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Warum Dimensionstabellen?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F47F1-8683-BB94-D0C6-8B29F8DCBB4E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Saubere Struktur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Korrekte Sortierung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Bessere Auswertungen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5E4C621-C4B9-6A0D-3C39-A5EC682C2B48}"/>
              </a:ext>
            </a:extLst>
          </p:cNvPr>
          <p:cNvSpPr txBox="1"/>
          <p:nvPr/>
        </p:nvSpPr>
        <p:spPr>
          <a:xfrm>
            <a:off x="3039035" y="1524244"/>
            <a:ext cx="82826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Dimensionstabellen sorgen für Ordnung. Zeitinformationen werden nur einmal definiert, korrekt sortiert und können flexibel für Auswertungen genutzt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B8C93D4-D5F5-C27F-C966-B1B084E75C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0635"/>
          <a:stretch>
            <a:fillRect/>
          </a:stretch>
        </p:blipFill>
        <p:spPr>
          <a:xfrm>
            <a:off x="2830408" y="2255581"/>
            <a:ext cx="6032932" cy="20038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43EE03C-166F-BA72-E5B3-4A0F97C48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0635"/>
          <a:stretch>
            <a:fillRect/>
          </a:stretch>
        </p:blipFill>
        <p:spPr>
          <a:xfrm>
            <a:off x="2830408" y="4344448"/>
            <a:ext cx="4030859" cy="209610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82FD4378-2115-0B8B-D2DB-17FF317CB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6595" y="2311239"/>
            <a:ext cx="1760673" cy="3753461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A695BDC-348D-9CC0-6C75-8214BAC4AF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0882" y="4626926"/>
            <a:ext cx="2417137" cy="141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19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9E6E8D-A475-822D-C990-C25C29D65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8B4120D-B49A-03C2-A2E7-984ADC08AF19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F14AA43-FE95-B436-DCC7-9C95EEE6D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8161F95-5ECA-A39D-B7D4-315CBF2B4FF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8AD077-057C-B565-80B9-99682E5592E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Power BI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BC70FEF-82D1-0D9B-1792-107EFDFFD9E5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Dashboards &amp;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Analysen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Top-Lerntage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246BE04-8EC8-9AEC-D7F1-483D16A1A367}"/>
              </a:ext>
            </a:extLst>
          </p:cNvPr>
          <p:cNvSpPr txBox="1"/>
          <p:nvPr/>
        </p:nvSpPr>
        <p:spPr>
          <a:xfrm>
            <a:off x="3039036" y="1524244"/>
            <a:ext cx="84178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In Power BI verbinde ich mich mit Athena und erstelle Dashboards. Hier werden die Lernzeiten visuell dargestellt, zum Beispiel nach Tagen, Monaten oder Tagesabschnitten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0C569ED-C181-23F4-532B-A886D76B3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340" y="2281174"/>
            <a:ext cx="3975516" cy="221014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DF89164-CD81-4537-5B6E-90C42C86E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6900" y="3687699"/>
            <a:ext cx="3854793" cy="216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3616A3-B137-CB85-042B-EDABE888E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D775AFA-3F77-94B5-24AD-6D56A516743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9A7660B-2FBD-6F3D-553E-ACDFA968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5B97033-11B7-124D-A775-AEE517707AD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D73C13D-72F1-C58D-23CD-F10052A65E40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KPI-Dashboard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6FCF46-9E9C-5A77-5B43-B4EC0C6A1CC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Gesamtlernzeit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Durchschnitt pro 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Längster Lerntag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Tagesabschnitte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B49B72A-65BF-99D2-643E-6F5F36DDBF47}"/>
              </a:ext>
            </a:extLst>
          </p:cNvPr>
          <p:cNvSpPr txBox="1"/>
          <p:nvPr/>
        </p:nvSpPr>
        <p:spPr>
          <a:xfrm>
            <a:off x="3040712" y="1434721"/>
            <a:ext cx="8393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Im KPI-Dashboard sehe ich auf einen Blick die wichtigsten Kennzahlen, zum Beispiel meine Gesamtlernzeit oder den längsten Lerntag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94CF1A5-5316-21DD-5B05-65B502F8C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424" y="2284061"/>
            <a:ext cx="7924571" cy="16392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7FCEDE4-1490-B9F6-850E-B2B77D5AE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253" y="4047486"/>
            <a:ext cx="4420123" cy="267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46EE0-D75C-E368-5939-51B02195D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3C2CCADB-AEE3-31AE-68CC-11DD3F695E4E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1CB19F-C87C-A768-AD24-902CA35AC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FC40141-D84C-2983-618A-48F53BF3917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1E10F75-1E60-6B23-0EAB-E4AB67D94BDE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Erkenntnisse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B9E9E0-C683-11DC-BAC2-2E335DD002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Produktivste Tage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Lernverhalten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Muster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5427B6F-369D-43ED-9770-60384399607D}"/>
              </a:ext>
            </a:extLst>
          </p:cNvPr>
          <p:cNvSpPr txBox="1"/>
          <p:nvPr/>
        </p:nvSpPr>
        <p:spPr>
          <a:xfrm>
            <a:off x="3040711" y="1524244"/>
            <a:ext cx="8229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Durch die Analyse erkenne ich Muster: An welchen Tagen ich am produktivsten bin, zu welchen Uhrzeiten ich lerne und wie sich meine Lernzeiten über Monate entwickeln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3CB019C-2C9E-FC6C-E176-231C26BF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404677"/>
            <a:ext cx="5410955" cy="373432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331AB1D-860A-D6C8-26D4-AE6B94B88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093" y="2434134"/>
            <a:ext cx="3391373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2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0796BE-FC9F-EF7E-CE58-AB787EB85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C64D5AA-0B94-196E-04EE-7C8F4C865B5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E3A4357-925C-FEEB-1917-810D1B0FF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1EDE187-3C9A-7BE8-9992-D4719E07322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2136E3-B840-9101-B73D-38793C06EA6B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Fazit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48C71A-B1DD-34F0-1448-95CA56F5718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End-to-End BI-Projekt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Cloud +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Praxisnah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2B4FAD-F339-B29C-79F4-09D85532CF3C}"/>
              </a:ext>
            </a:extLst>
          </p:cNvPr>
          <p:cNvSpPr txBox="1"/>
          <p:nvPr/>
        </p:nvSpPr>
        <p:spPr>
          <a:xfrm>
            <a:off x="3092092" y="1524244"/>
            <a:ext cx="83180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Ich habe ein vollständiges BI-Projekt umgesetzt – von der Datenerfassung bis zum Dashboard. Dabei habe ich ETL, Cloud-Technologien, Datenmodellierung und Analyse praktisch angewendet</a:t>
            </a:r>
          </a:p>
        </p:txBody>
      </p:sp>
    </p:spTree>
    <p:extLst>
      <p:ext uri="{BB962C8B-B14F-4D97-AF65-F5344CB8AC3E}">
        <p14:creationId xmlns:p14="http://schemas.microsoft.com/office/powerpoint/2010/main" val="1039247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2FBF71-D4F8-33EE-EF22-06A2C6593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439E5B1-5D29-275F-8C9E-71F06D4D5C04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EB3A91E-4440-1522-66BF-1DBD22C2C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2243253-65BF-6A8E-C282-EA35337F7602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EB76E-9C73-EE68-8D72-CB8EE90881E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Ausblick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B212D5-1C37-5F89-EBE4-CA23CAF4E1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Nutzer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Automatisierung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2809F5-A262-2E38-BBF3-16C8F8A61EC6}"/>
              </a:ext>
            </a:extLst>
          </p:cNvPr>
          <p:cNvSpPr txBox="1"/>
          <p:nvPr/>
        </p:nvSpPr>
        <p:spPr>
          <a:xfrm>
            <a:off x="3040712" y="1524244"/>
            <a:ext cx="80275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Das Projekt könnte erweitert werden, zum Beispiel für mehrere Nutzer, automatische Updates oder detailliertere Analysen über längere Zeiträume</a:t>
            </a:r>
          </a:p>
        </p:txBody>
      </p:sp>
    </p:spTree>
    <p:extLst>
      <p:ext uri="{BB962C8B-B14F-4D97-AF65-F5344CB8AC3E}">
        <p14:creationId xmlns:p14="http://schemas.microsoft.com/office/powerpoint/2010/main" val="2988244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63617C-3741-19B3-D8F0-1C9D0F208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7B8591C-7D72-2579-0138-630846BFCFAC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43A3368-B32A-F5C9-FD3D-C4A10D8C0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116D7F3-48C4-993F-2C92-4C4B8896DF5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DD3378-870A-691E-6BD8-76AA1BB54D3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9956CC-6CCA-7136-5B7E-1C561F950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5532" y="789231"/>
            <a:ext cx="8625177" cy="1470025"/>
          </a:xfrm>
        </p:spPr>
        <p:txBody>
          <a:bodyPr>
            <a:normAutofit fontScale="90000"/>
          </a:bodyPr>
          <a:lstStyle/>
          <a:p>
            <a:r>
              <a:rPr dirty="0" err="1"/>
              <a:t>Datenbereinigung</a:t>
            </a:r>
            <a:r>
              <a:rPr dirty="0"/>
              <a:t> in Power BI</a:t>
            </a:r>
            <a:r>
              <a:rPr lang="de-DE" dirty="0"/>
              <a:t>/power Query</a:t>
            </a:r>
            <a:endParaRPr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7F82147-89F5-993A-0ADB-D2447AB46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5126" y="2337683"/>
            <a:ext cx="8726557" cy="4412973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de-DE" dirty="0"/>
              <a:t>Datenanalyse in Power BI / Power Query</a:t>
            </a:r>
          </a:p>
          <a:p>
            <a:pPr lvl="1" algn="l"/>
            <a:r>
              <a:rPr lang="de-DE" dirty="0"/>
              <a:t>Mehrere Einträge mit Datum im Oktober 2025</a:t>
            </a:r>
          </a:p>
          <a:p>
            <a:pPr lvl="1" algn="l"/>
            <a:r>
              <a:rPr lang="de-DE" dirty="0"/>
              <a:t>5 Einträge haben eine leere (null) Kurs-ID</a:t>
            </a:r>
          </a:p>
          <a:p>
            <a:pPr lvl="1" algn="l"/>
            <a:r>
              <a:rPr lang="de-DE" dirty="0"/>
              <a:t>Diese Werte sind fachlich falsch</a:t>
            </a:r>
          </a:p>
          <a:p>
            <a:pPr algn="l"/>
            <a:r>
              <a:rPr lang="de-DE" dirty="0"/>
              <a:t>Kurs-ID ist für einige Tage im Oktober null</a:t>
            </a:r>
          </a:p>
          <a:p>
            <a:pPr lvl="1" algn="l"/>
            <a:r>
              <a:rPr lang="de-DE" dirty="0"/>
              <a:t>Filter allein ändern keine Daten</a:t>
            </a:r>
          </a:p>
          <a:p>
            <a:pPr lvl="1" algn="l"/>
            <a:r>
              <a:rPr lang="de-DE" dirty="0"/>
              <a:t>Bedingte Spalte (einfache UI) reicht nicht aus</a:t>
            </a:r>
          </a:p>
          <a:p>
            <a:pPr lvl="1" algn="l"/>
            <a:r>
              <a:rPr lang="de-DE" dirty="0"/>
              <a:t>Gefahr von Datenverlust bei falscher Filter-Reihenfolge</a:t>
            </a:r>
          </a:p>
          <a:p>
            <a:pPr algn="l"/>
            <a:r>
              <a:rPr lang="de-DE" dirty="0"/>
              <a:t>Nur die fehlerhaften Einträge korrigieren</a:t>
            </a:r>
          </a:p>
          <a:p>
            <a:pPr lvl="1" algn="l"/>
            <a:r>
              <a:rPr lang="de-DE" dirty="0"/>
              <a:t>Änderung nur für Oktober 2025</a:t>
            </a:r>
          </a:p>
          <a:p>
            <a:pPr lvl="1" algn="l"/>
            <a:r>
              <a:rPr lang="de-DE" dirty="0"/>
              <a:t>Nur wenn Kurs-ID = null</a:t>
            </a:r>
          </a:p>
          <a:p>
            <a:pPr lvl="1" algn="l"/>
            <a:r>
              <a:rPr lang="de-DE" dirty="0"/>
              <a:t>Alle anderen Daten unverändert lassen</a:t>
            </a:r>
          </a:p>
          <a:p>
            <a:pPr algn="l"/>
            <a:r>
              <a:rPr lang="de-DE" dirty="0"/>
              <a:t>Verwendung einer 'Benutzerdefinierten Spalte' (Custom </a:t>
            </a:r>
            <a:r>
              <a:rPr lang="de-DE" dirty="0" err="1"/>
              <a:t>Column</a:t>
            </a:r>
            <a:r>
              <a:rPr lang="de-DE" dirty="0"/>
              <a:t>)</a:t>
            </a:r>
          </a:p>
          <a:p>
            <a:pPr lvl="1" algn="l"/>
            <a:r>
              <a:rPr lang="de-DE" dirty="0"/>
              <a:t>Logik wird eindeutig per M-Code definiert</a:t>
            </a:r>
          </a:p>
          <a:p>
            <a:pPr lvl="1" algn="l"/>
            <a:r>
              <a:rPr lang="de-DE" dirty="0"/>
              <a:t>Keine Filter notwendig</a:t>
            </a:r>
          </a:p>
          <a:p>
            <a:pPr lvl="1" algn="l"/>
            <a:r>
              <a:rPr lang="de-DE" dirty="0"/>
              <a:t>Reproduzierbare und sichere Datenbereinigung</a:t>
            </a:r>
          </a:p>
          <a:p>
            <a:pPr lvl="1" algn="l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63772F-FFB3-A32B-6E82-05CFAC94982F}"/>
              </a:ext>
            </a:extLst>
          </p:cNvPr>
          <p:cNvSpPr txBox="1">
            <a:spLocks/>
          </p:cNvSpPr>
          <p:nvPr/>
        </p:nvSpPr>
        <p:spPr>
          <a:xfrm>
            <a:off x="4000831" y="259624"/>
            <a:ext cx="5978056" cy="827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0000"/>
                </a:solidFill>
              </a:rPr>
              <a:t>NICHT FERTIG</a:t>
            </a:r>
          </a:p>
        </p:txBody>
      </p:sp>
    </p:spTree>
    <p:extLst>
      <p:ext uri="{BB962C8B-B14F-4D97-AF65-F5344CB8AC3E}">
        <p14:creationId xmlns:p14="http://schemas.microsoft.com/office/powerpoint/2010/main" val="3618547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70B0D2-C218-D0C7-F2B5-209FEA223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81AA4C2-C187-CADC-5DC6-7D8AD37FC7B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572A633-A063-EA0E-0A84-F7BF1F934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252E467-0F49-A24E-8484-D6E1FE928B70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5D48BB6-E37E-A50E-D63A-308010EE0427}"/>
              </a:ext>
            </a:extLst>
          </p:cNvPr>
          <p:cNvSpPr txBox="1">
            <a:spLocks/>
          </p:cNvSpPr>
          <p:nvPr/>
        </p:nvSpPr>
        <p:spPr>
          <a:xfrm>
            <a:off x="3030908" y="51557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Datenbasis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91BE95-3102-E08C-1180-F489008BCCD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Fact_s3_zeiterfassung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Datum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Startzeit / Endzeit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 Dauer (h)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Lernart_ID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Kursname_ID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28B7B72-8AB9-FAFD-6367-66E376C31D49}"/>
              </a:ext>
            </a:extLst>
          </p:cNvPr>
          <p:cNvSpPr>
            <a:spLocks noGrp="1"/>
          </p:cNvSpPr>
          <p:nvPr/>
        </p:nvSpPr>
        <p:spPr>
          <a:xfrm>
            <a:off x="3380629" y="1231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/>
              <a:t>Tagesabschnitt – Idee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FCA4FDE-9219-BDDD-3F4F-01D9D306DC9E}"/>
              </a:ext>
            </a:extLst>
          </p:cNvPr>
          <p:cNvSpPr>
            <a:spLocks noGrp="1"/>
          </p:cNvSpPr>
          <p:nvPr/>
        </p:nvSpPr>
        <p:spPr>
          <a:xfrm>
            <a:off x="3147752" y="2290910"/>
            <a:ext cx="8229600" cy="1942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err="1"/>
              <a:t>Aufteilung</a:t>
            </a:r>
            <a:r>
              <a:rPr dirty="0"/>
              <a:t> der </a:t>
            </a:r>
            <a:r>
              <a:rPr dirty="0" err="1"/>
              <a:t>Lernzeit</a:t>
            </a:r>
            <a:r>
              <a:rPr dirty="0"/>
              <a:t> </a:t>
            </a:r>
            <a:r>
              <a:rPr dirty="0" err="1"/>
              <a:t>nach</a:t>
            </a:r>
            <a:r>
              <a:rPr dirty="0"/>
              <a:t> </a:t>
            </a:r>
            <a:r>
              <a:rPr dirty="0" err="1"/>
              <a:t>Uhrzeit</a:t>
            </a:r>
            <a:endParaRPr dirty="0"/>
          </a:p>
          <a:p>
            <a:r>
              <a:rPr dirty="0"/>
              <a:t>z. B. 0–5, 6–11, 12–17, 18–23 Uhr</a:t>
            </a:r>
          </a:p>
          <a:p>
            <a:r>
              <a:rPr dirty="0"/>
              <a:t>Ziel: </a:t>
            </a:r>
            <a:r>
              <a:rPr dirty="0" err="1"/>
              <a:t>Lernmuster</a:t>
            </a:r>
            <a:r>
              <a:rPr dirty="0"/>
              <a:t> </a:t>
            </a:r>
            <a:r>
              <a:rPr dirty="0" err="1"/>
              <a:t>erkennen</a:t>
            </a:r>
            <a:endParaRPr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8DB296D-6E81-D4BE-9892-AE0F93FEC205}"/>
              </a:ext>
            </a:extLst>
          </p:cNvPr>
          <p:cNvSpPr>
            <a:spLocks noGrp="1"/>
          </p:cNvSpPr>
          <p:nvPr/>
        </p:nvSpPr>
        <p:spPr>
          <a:xfrm>
            <a:off x="3092093" y="415004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/>
              <a:t>DAX: </a:t>
            </a:r>
            <a:r>
              <a:rPr dirty="0" err="1"/>
              <a:t>Stunden</a:t>
            </a:r>
            <a:r>
              <a:rPr dirty="0"/>
              <a:t> </a:t>
            </a:r>
            <a:r>
              <a:rPr dirty="0" err="1"/>
              <a:t>nach</a:t>
            </a:r>
            <a:r>
              <a:rPr dirty="0"/>
              <a:t> Tagesabschnitt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2A5628B-4AEC-8D36-9A3C-BEDE4F6931EF}"/>
              </a:ext>
            </a:extLst>
          </p:cNvPr>
          <p:cNvSpPr txBox="1">
            <a:spLocks/>
          </p:cNvSpPr>
          <p:nvPr/>
        </p:nvSpPr>
        <p:spPr>
          <a:xfrm>
            <a:off x="3251235" y="5207099"/>
            <a:ext cx="6437429" cy="160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Berechnung pro Stunde</a:t>
            </a:r>
          </a:p>
          <a:p>
            <a:r>
              <a:rPr lang="de-DE"/>
              <a:t>Berücksichtigung von Mitternacht</a:t>
            </a:r>
          </a:p>
          <a:p>
            <a:r>
              <a:rPr lang="de-DE"/>
              <a:t>Aggregation über alle Lerntage</a:t>
            </a:r>
            <a:endParaRPr lang="de-D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4C15E88-15E6-BC97-023C-61BBC6910DC2}"/>
              </a:ext>
            </a:extLst>
          </p:cNvPr>
          <p:cNvSpPr txBox="1">
            <a:spLocks/>
          </p:cNvSpPr>
          <p:nvPr/>
        </p:nvSpPr>
        <p:spPr>
          <a:xfrm>
            <a:off x="4000831" y="259624"/>
            <a:ext cx="5978056" cy="827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0000"/>
                </a:solidFill>
              </a:rPr>
              <a:t>NICHT FERTIG</a:t>
            </a:r>
          </a:p>
        </p:txBody>
      </p:sp>
    </p:spTree>
    <p:extLst>
      <p:ext uri="{BB962C8B-B14F-4D97-AF65-F5344CB8AC3E}">
        <p14:creationId xmlns:p14="http://schemas.microsoft.com/office/powerpoint/2010/main" val="573661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BA2071-FD2D-1001-204D-25C3FC8A7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1454DF9-8E9A-C2BA-8A47-B02C8977E263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E0C4870-9E6D-42D8-C14A-FDB320CCF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DDCF23B-4792-8C98-E2EC-082A770D5E7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34EFEEF-2E13-CEBE-13F4-2518EB9312E0}"/>
              </a:ext>
            </a:extLst>
          </p:cNvPr>
          <p:cNvSpPr txBox="1">
            <a:spLocks/>
          </p:cNvSpPr>
          <p:nvPr/>
        </p:nvSpPr>
        <p:spPr>
          <a:xfrm>
            <a:off x="4000831" y="259624"/>
            <a:ext cx="5978056" cy="827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0000"/>
                </a:solidFill>
              </a:rPr>
              <a:t>NICHT FERTIG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ECDF6C3-4DBF-6829-B3F5-EBFF222BE832}"/>
              </a:ext>
            </a:extLst>
          </p:cNvPr>
          <p:cNvSpPr txBox="1">
            <a:spLocks/>
          </p:cNvSpPr>
          <p:nvPr/>
        </p:nvSpPr>
        <p:spPr>
          <a:xfrm>
            <a:off x="2508636" y="8789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Lerntage korrekt zählen</a:t>
            </a:r>
            <a:endParaRPr lang="de-D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E86AC1-08FD-C2D8-B137-6AABD2ACC8B3}"/>
              </a:ext>
            </a:extLst>
          </p:cNvPr>
          <p:cNvSpPr txBox="1">
            <a:spLocks/>
          </p:cNvSpPr>
          <p:nvPr/>
        </p:nvSpPr>
        <p:spPr>
          <a:xfrm>
            <a:off x="2508636" y="22045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Nur Tage mit Lernzeit &gt; 0 zählen</a:t>
            </a:r>
          </a:p>
          <a:p>
            <a:r>
              <a:rPr lang="de-DE" dirty="0"/>
              <a:t>Kalendertage ohne Aktivität ausschließen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F8510EF-DAD7-5744-39C0-2725FBA61FF1}"/>
              </a:ext>
            </a:extLst>
          </p:cNvPr>
          <p:cNvSpPr txBox="1">
            <a:spLocks/>
          </p:cNvSpPr>
          <p:nvPr/>
        </p:nvSpPr>
        <p:spPr>
          <a:xfrm>
            <a:off x="1981200" y="342458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Durchschnittliche Stunden pro Lerntag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88CB143-1EB3-C9D9-B4B5-9EDFDC511D38}"/>
              </a:ext>
            </a:extLst>
          </p:cNvPr>
          <p:cNvSpPr txBox="1">
            <a:spLocks/>
          </p:cNvSpPr>
          <p:nvPr/>
        </p:nvSpPr>
        <p:spPr>
          <a:xfrm>
            <a:off x="3097033" y="4750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Summe Lernstunden ÷ Anzahl Lerntage</a:t>
            </a:r>
          </a:p>
          <a:p>
            <a:r>
              <a:rPr lang="de-DE" dirty="0"/>
              <a:t>Nicht durch Kalendertage teilen!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DC90293-496B-8F37-5BF8-CBF5476A89BA}"/>
              </a:ext>
            </a:extLst>
          </p:cNvPr>
          <p:cNvSpPr txBox="1">
            <a:spLocks/>
          </p:cNvSpPr>
          <p:nvPr/>
        </p:nvSpPr>
        <p:spPr>
          <a:xfrm>
            <a:off x="1848678" y="555466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Finale DAX-Logik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A7D3F4A-4B64-0C34-DEEC-A7DB12C4EBBC}"/>
              </a:ext>
            </a:extLst>
          </p:cNvPr>
          <p:cNvSpPr txBox="1">
            <a:spLocks/>
          </p:cNvSpPr>
          <p:nvPr/>
        </p:nvSpPr>
        <p:spPr>
          <a:xfrm>
            <a:off x="2875059" y="677208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SUMMARIZE nach Datum</a:t>
            </a:r>
          </a:p>
          <a:p>
            <a:r>
              <a:rPr lang="de-DE" dirty="0"/>
              <a:t>FILTER auf Summe &gt; 0</a:t>
            </a:r>
          </a:p>
          <a:p>
            <a:r>
              <a:rPr lang="de-DE" dirty="0"/>
              <a:t>AVERAGEX über Lerntage</a:t>
            </a:r>
          </a:p>
        </p:txBody>
      </p:sp>
    </p:spTree>
    <p:extLst>
      <p:ext uri="{BB962C8B-B14F-4D97-AF65-F5344CB8AC3E}">
        <p14:creationId xmlns:p14="http://schemas.microsoft.com/office/powerpoint/2010/main" val="804153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C5063D-BEAA-D2E2-01E7-F6AE36093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9B43F95-7327-955F-5724-64E37E674EA3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2E6EB2B-CF4A-E5C5-3BC4-54459A509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C55A41F-D987-A233-55F3-4A0D0DC1CAB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2ADB94-CD96-EEF3-E5CF-9CEEEA5B5FD2}"/>
              </a:ext>
            </a:extLst>
          </p:cNvPr>
          <p:cNvSpPr txBox="1">
            <a:spLocks/>
          </p:cNvSpPr>
          <p:nvPr/>
        </p:nvSpPr>
        <p:spPr>
          <a:xfrm>
            <a:off x="2904564" y="33493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„Der Weg ist das Ziel“</a:t>
            </a:r>
          </a:p>
          <a:p>
            <a:endParaRPr lang="de-DE" dirty="0"/>
          </a:p>
          <a:p>
            <a:r>
              <a:rPr lang="de-DE" dirty="0"/>
              <a:t>Das Ziel war nicht  ein Dashboard-Ergebnis, sondern das Verständnis des gesamten Datenprozesses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FFB2EE-6849-2B14-D502-BDBE6C7694D4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Projekt zur Analyse meiner Lernzeiten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Ziel: Lernzeiten sammeln,  übertragen datenbasiert auswerten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Technologien: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de-DE" sz="1400" dirty="0">
                <a:solidFill>
                  <a:schemeClr val="bg1"/>
                </a:solidFill>
              </a:rPr>
              <a:t>Excel, </a:t>
            </a:r>
            <a:r>
              <a:rPr lang="de-DE" sz="1400" dirty="0" err="1">
                <a:solidFill>
                  <a:schemeClr val="bg1"/>
                </a:solidFill>
              </a:rPr>
              <a:t>python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CSV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AWS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 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E58E905-2666-C158-B2C0-57CDAD742946}"/>
              </a:ext>
            </a:extLst>
          </p:cNvPr>
          <p:cNvSpPr txBox="1"/>
          <p:nvPr/>
        </p:nvSpPr>
        <p:spPr>
          <a:xfrm>
            <a:off x="2904564" y="1524244"/>
            <a:ext cx="841712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Von der manuellen Dateneingabe</a:t>
            </a:r>
            <a:br>
              <a:rPr lang="de-DE" dirty="0"/>
            </a:br>
            <a:r>
              <a:rPr lang="de-DE" dirty="0"/>
              <a:t>zur strukturierten Analyse in Power BI</a:t>
            </a:r>
          </a:p>
          <a:p>
            <a:endParaRPr lang="de-DE" dirty="0"/>
          </a:p>
          <a:p>
            <a:r>
              <a:rPr lang="de-DE" b="1" dirty="0"/>
              <a:t>Technologien:</a:t>
            </a:r>
            <a:br>
              <a:rPr lang="de-DE" dirty="0"/>
            </a:br>
            <a:r>
              <a:rPr lang="de-DE" dirty="0"/>
              <a:t>🕒 Datum &amp; Zeit in Excel, später </a:t>
            </a:r>
            <a:r>
              <a:rPr lang="de-DE" dirty="0" err="1">
                <a:sym typeface="Wingdings" panose="05000000000000000000" pitchFamily="2" charset="2"/>
              </a:rPr>
              <a:t>Streamlit</a:t>
            </a:r>
            <a:r>
              <a:rPr lang="de-DE" dirty="0">
                <a:sym typeface="Wingdings" panose="05000000000000000000" pitchFamily="2" charset="2"/>
              </a:rPr>
              <a:t>-Eingabemaske</a:t>
            </a:r>
            <a:br>
              <a:rPr lang="de-DE" dirty="0"/>
            </a:br>
            <a:r>
              <a:rPr lang="de-DE" dirty="0"/>
              <a:t>→ 🧾 CSV</a:t>
            </a:r>
            <a:br>
              <a:rPr lang="de-DE" dirty="0"/>
            </a:br>
            <a:r>
              <a:rPr lang="de-DE" dirty="0"/>
              <a:t>→ ☁️ AWS</a:t>
            </a:r>
            <a:br>
              <a:rPr lang="de-DE" dirty="0"/>
            </a:br>
            <a:r>
              <a:rPr lang="de-DE" dirty="0"/>
              <a:t>→ 📊 Power BI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Das Motto meines Projekts lautet: </a:t>
            </a:r>
            <a:r>
              <a:rPr lang="de-DE" i="1" dirty="0"/>
              <a:t>Der Weg ist das Ziel.</a:t>
            </a:r>
            <a:br>
              <a:rPr lang="de-DE" dirty="0"/>
            </a:br>
            <a:r>
              <a:rPr lang="de-DE" dirty="0"/>
              <a:t>Mir ging es nicht nur um das End-Dashboard, sondern darum, eine komplette Datenpipeline (ETL) aufzubauen – von der ersten Eingabe von Datum und Zeit bis zur professionellen Auswertung in Power BI</a:t>
            </a:r>
          </a:p>
          <a:p>
            <a:endParaRPr lang="de-DE" dirty="0"/>
          </a:p>
          <a:p>
            <a:r>
              <a:rPr lang="de-DE" dirty="0"/>
              <a:t>Ich wollte verstehen, wie Daten in der Praxis ihren Weg nehmen – von der Erfassung über die Cloud bis zur Analyse. Deshalb habe ich bewusst eine komplette End-</a:t>
            </a:r>
            <a:r>
              <a:rPr lang="de-DE" dirty="0" err="1"/>
              <a:t>to</a:t>
            </a:r>
            <a:r>
              <a:rPr lang="de-DE" dirty="0"/>
              <a:t>-End-Pipeline aufgebaut</a:t>
            </a:r>
          </a:p>
        </p:txBody>
      </p:sp>
    </p:spTree>
    <p:extLst>
      <p:ext uri="{BB962C8B-B14F-4D97-AF65-F5344CB8AC3E}">
        <p14:creationId xmlns:p14="http://schemas.microsoft.com/office/powerpoint/2010/main" val="256778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90D979-B1A3-FAA8-0F23-942B49E6E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603274C-DB6A-5072-3AED-F3EF334D910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B5EA21E-5BE6-17A5-3A51-2D0C5A09B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1F44A3D-1CCE-E12D-E77D-097FE0E10374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E791D9E-782F-43DA-DB8D-2D33FDC2FE97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Ausgangssituation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9B6D83-41F9-4A58-6C2C-31662DF71E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Mehrere Excel-Dateien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Unterschiedliche Formate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klare Auswertung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AA34D5-A303-387A-2228-D6CC562E13C6}"/>
              </a:ext>
            </a:extLst>
          </p:cNvPr>
          <p:cNvSpPr txBox="1"/>
          <p:nvPr/>
        </p:nvSpPr>
        <p:spPr>
          <a:xfrm>
            <a:off x="2940423" y="1507624"/>
            <a:ext cx="86843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Am Anfang habe ich meine Lernzeiten in mehreren Excel-Dateien erfasst. Die Formate waren unterschiedlich und Auswertungen waren kaum möglich. Ich konnte zum Beispiel nicht sehen, wann oder wie effizient ich gelernt habe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866C72D-01F6-79B9-5B30-6BE6021E9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618154"/>
            <a:ext cx="2463616" cy="37736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94FE1AF-E2A2-EA5F-B7FD-4F5F589A7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277" y="2618154"/>
            <a:ext cx="3598312" cy="381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3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D68E69-15AB-58E5-5F06-9D83E0D3D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C40E967-B60D-0511-4C20-CCFE69D24B8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3819BFF-3B0B-1267-0A41-37B0C10AB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92156D5-7D21-00EA-D8DB-A893A8F15327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7EEB0-014C-5C9F-921B-CEBBEF53636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Streamlit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824EAF-BA62-CA03-BC78-DCCD96022AA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Benutzeroberfläche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Automatische Stundenberechnung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Einheitliches Format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68266A4-72AA-8965-E4C3-A87AEA55613B}"/>
              </a:ext>
            </a:extLst>
          </p:cNvPr>
          <p:cNvSpPr txBox="1"/>
          <p:nvPr/>
        </p:nvSpPr>
        <p:spPr>
          <a:xfrm>
            <a:off x="2904565" y="1439307"/>
            <a:ext cx="822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Streamlit</a:t>
            </a:r>
            <a:r>
              <a:rPr lang="de-DE" dirty="0"/>
              <a:t> dient als Eingabemaske. Hier trage ich Datum, Start- und Endzeit ein, und die Dauer wird automatisch berechnet. Dadurch vermeide ich Rechenfehler und habe ein einheitliches Format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10F62AC-D855-1C32-F0F8-AF08DB63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65" y="2464789"/>
            <a:ext cx="3021106" cy="418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48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70BF6-FB35-A95E-21FB-2796A6996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790268A-2519-DBE2-5836-9224B3F350D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A063681-AADF-99AE-F959-BC9C180ED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49089CC1-6BB7-0FA0-975C-4A345A0B8533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BB6336-A53A-2B7A-CA1B-8463372CE6F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S3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973FC9-8C17-F2E0-860B-1CABEA9FC8D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Zentrale Datenablage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Trennung von Speicherung &amp;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Grundlage für BI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DEC4EAB-1B9A-FFF4-11F1-E0102CCB9066}"/>
              </a:ext>
            </a:extLst>
          </p:cNvPr>
          <p:cNvSpPr txBox="1"/>
          <p:nvPr/>
        </p:nvSpPr>
        <p:spPr>
          <a:xfrm>
            <a:off x="2758136" y="1231712"/>
            <a:ext cx="90122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Hier sieht man den technischen Kern meiner Datenpipeline. Die </a:t>
            </a:r>
            <a:r>
              <a:rPr lang="de-DE" dirty="0" err="1"/>
              <a:t>Streamlit</a:t>
            </a:r>
            <a:r>
              <a:rPr lang="de-DE" dirty="0"/>
              <a:t>-App erzeugt aus den erfassten Zeiten eine CSV-Datei und speichert diese automatisiert in einem AWS-S3-Bucket.</a:t>
            </a:r>
          </a:p>
          <a:p>
            <a:r>
              <a:rPr lang="de-DE" dirty="0"/>
              <a:t>S3 übernimmt dabei die Rolle eines zentralen Datenspeichers und bildet die Grundlage für die spätere Analyse in Power BI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7C85FE0-2E07-F213-3FE9-8E1CB9E69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136" y="3814284"/>
            <a:ext cx="8868159" cy="245173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25E968E-8E63-F3F4-908F-76BFFF74E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579" y="2456971"/>
            <a:ext cx="1808019" cy="1143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BECC6BB-5E03-6033-E8E5-A50A6D8014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5271" y="2432041"/>
            <a:ext cx="1310770" cy="116793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66076169-CE5A-92F4-2C29-ADC829F3BA7F}"/>
              </a:ext>
            </a:extLst>
          </p:cNvPr>
          <p:cNvSpPr txBox="1"/>
          <p:nvPr/>
        </p:nvSpPr>
        <p:spPr>
          <a:xfrm>
            <a:off x="6630425" y="2458940"/>
            <a:ext cx="4941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i="1" dirty="0"/>
              <a:t>Warum nicht direkt Power BI?</a:t>
            </a:r>
          </a:p>
          <a:p>
            <a:pPr>
              <a:buNone/>
            </a:pPr>
            <a:endParaRPr lang="de-DE" sz="1000" i="1" dirty="0"/>
          </a:p>
          <a:p>
            <a:pPr>
              <a:buNone/>
            </a:pPr>
            <a:r>
              <a:rPr lang="de-DE" sz="1000" i="1" dirty="0"/>
              <a:t>S3 sorgt dafür, dass die Datenspeicherung von der Visualisierung getrennt ist – das ist robuster und näher an realen Datenpipelines.</a:t>
            </a:r>
          </a:p>
        </p:txBody>
      </p:sp>
    </p:spTree>
    <p:extLst>
      <p:ext uri="{BB962C8B-B14F-4D97-AF65-F5344CB8AC3E}">
        <p14:creationId xmlns:p14="http://schemas.microsoft.com/office/powerpoint/2010/main" val="402973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AF25A-1615-6661-D0C8-44FED0A18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1BBA55E-E2E1-3E6C-70ED-71B0DDF93BC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ABBB5EA-52E7-AA03-5134-AA9778EF1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B27A332-909F-772A-C257-5299C1B3AE6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2408D9-D1B2-1DC7-5BD6-29DE17D6882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&amp; Athena (1)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01856B-2FFF-EBA3-2E90-3732B22305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32CAE8-9C20-931C-9C6A-86C503F814AA}"/>
              </a:ext>
            </a:extLst>
          </p:cNvPr>
          <p:cNvSpPr txBox="1"/>
          <p:nvPr/>
        </p:nvSpPr>
        <p:spPr>
          <a:xfrm>
            <a:off x="2892152" y="1231712"/>
            <a:ext cx="85231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4818C4-0F53-4381-4057-B4D7002DCA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0095" b="13292"/>
          <a:stretch>
            <a:fillRect/>
          </a:stretch>
        </p:blipFill>
        <p:spPr>
          <a:xfrm>
            <a:off x="5550066" y="2863347"/>
            <a:ext cx="2234963" cy="114748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78E3054-46AF-7B89-AA54-2C51872466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t="700" r="51701" b="24358"/>
          <a:stretch>
            <a:fillRect/>
          </a:stretch>
        </p:blipFill>
        <p:spPr>
          <a:xfrm>
            <a:off x="7823673" y="2863347"/>
            <a:ext cx="1962143" cy="114748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5A8E618-7100-8A95-6B0D-6FE558C7439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1996" b="26082"/>
          <a:stretch>
            <a:fillRect/>
          </a:stretch>
        </p:blipFill>
        <p:spPr>
          <a:xfrm>
            <a:off x="9870503" y="2863347"/>
            <a:ext cx="2082461" cy="11586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8E887E6-086A-8DC7-09E1-A5AF78C56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5920" y="4207940"/>
            <a:ext cx="2800103" cy="2378688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D116ED18-A5EF-C5C1-F6BC-B27075C6F1D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361" r="1210" b="18366"/>
          <a:stretch>
            <a:fillRect/>
          </a:stretch>
        </p:blipFill>
        <p:spPr>
          <a:xfrm>
            <a:off x="8555293" y="4207940"/>
            <a:ext cx="3469432" cy="234601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2BBB0DE-9750-75D4-B455-8BF7D7AA74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7763" y="2956297"/>
            <a:ext cx="2153493" cy="1015663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824A90A6-5654-5619-E830-01BFCC2D5467}"/>
              </a:ext>
            </a:extLst>
          </p:cNvPr>
          <p:cNvSpPr txBox="1"/>
          <p:nvPr/>
        </p:nvSpPr>
        <p:spPr>
          <a:xfrm>
            <a:off x="2892107" y="1847684"/>
            <a:ext cx="496180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AWS </a:t>
            </a:r>
            <a:r>
              <a:rPr lang="de-DE" sz="1000" b="1" i="1" dirty="0" err="1"/>
              <a:t>Glue</a:t>
            </a:r>
            <a:r>
              <a:rPr lang="de-DE" sz="1000" b="1" i="1" dirty="0"/>
              <a:t>?</a:t>
            </a:r>
          </a:p>
          <a:p>
            <a:r>
              <a:rPr lang="de-DE" sz="1000" i="1" dirty="0"/>
              <a:t>AWS </a:t>
            </a:r>
            <a:r>
              <a:rPr lang="de-DE" sz="1000" i="1" dirty="0" err="1"/>
              <a:t>Glue</a:t>
            </a:r>
            <a:r>
              <a:rPr lang="de-DE" sz="1000" i="1" dirty="0"/>
              <a:t> erstellt aus den CSV-Dateien </a:t>
            </a:r>
            <a:r>
              <a:rPr lang="de-DE" sz="1000" b="1" i="1" dirty="0"/>
              <a:t>automatisch ein Tabellenschema</a:t>
            </a:r>
            <a:endParaRPr lang="de-DE" sz="1000" i="1" dirty="0"/>
          </a:p>
          <a:p>
            <a:r>
              <a:rPr lang="de-DE" sz="1000" i="1" dirty="0"/>
              <a:t>Spalten, Datentypen und Trennzeichen werden erkannt</a:t>
            </a:r>
          </a:p>
          <a:p>
            <a:r>
              <a:rPr lang="de-DE" sz="1000" i="1" dirty="0"/>
              <a:t>Die CSV-Dateien werden dadurch </a:t>
            </a:r>
            <a:r>
              <a:rPr lang="de-DE" sz="1000" b="1" i="1" dirty="0"/>
              <a:t>wie eine Datenbanktabelle nutzbar</a:t>
            </a:r>
            <a:endParaRPr lang="de-DE" sz="1000" i="1" dirty="0"/>
          </a:p>
          <a:p>
            <a:pPr>
              <a:buNone/>
            </a:pPr>
            <a:r>
              <a:rPr lang="de-DE" sz="1000" i="1" dirty="0" err="1"/>
              <a:t>Glue</a:t>
            </a:r>
            <a:r>
              <a:rPr lang="de-DE" sz="1000" i="1" dirty="0"/>
              <a:t> fungiert als </a:t>
            </a:r>
            <a:r>
              <a:rPr lang="de-DE" sz="1000" b="1" i="1" dirty="0"/>
              <a:t>Metadaten- und Schema-Schicht</a:t>
            </a:r>
            <a:r>
              <a:rPr lang="de-DE" sz="1000" i="1" dirty="0"/>
              <a:t> zwischen S3 und Analyse</a:t>
            </a:r>
          </a:p>
        </p:txBody>
      </p:sp>
    </p:spTree>
    <p:extLst>
      <p:ext uri="{BB962C8B-B14F-4D97-AF65-F5344CB8AC3E}">
        <p14:creationId xmlns:p14="http://schemas.microsoft.com/office/powerpoint/2010/main" val="43646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738BC-F133-05C5-9612-4EC1E0312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32A8FA2-E1CE-252F-8CC2-31B949AD65CD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7DB76C1-6958-641A-B106-EBB9C799A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3FED754-A7D1-5F72-C584-EAF9482F049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90B7876-AE8E-FE3D-B458-AAB0BB4427C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&amp; Athena (2)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009E88-C06F-48A3-7A14-01A610813FE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E6F493-B32E-122D-AA18-B0B38A0B6CED}"/>
              </a:ext>
            </a:extLst>
          </p:cNvPr>
          <p:cNvSpPr txBox="1"/>
          <p:nvPr/>
        </p:nvSpPr>
        <p:spPr>
          <a:xfrm>
            <a:off x="2729119" y="1125386"/>
            <a:ext cx="85231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6BE1BD12-CCF2-1926-014F-273B51CF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324" y="2870841"/>
            <a:ext cx="2359908" cy="1113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46D83BC6-105E-938E-D849-D2972320F082}"/>
              </a:ext>
            </a:extLst>
          </p:cNvPr>
          <p:cNvSpPr txBox="1"/>
          <p:nvPr/>
        </p:nvSpPr>
        <p:spPr>
          <a:xfrm>
            <a:off x="2729118" y="1771717"/>
            <a:ext cx="44868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Amazon Athena?</a:t>
            </a:r>
          </a:p>
          <a:p>
            <a:r>
              <a:rPr lang="de-DE" sz="1000" i="1" dirty="0"/>
              <a:t>Athena erlaubt </a:t>
            </a:r>
            <a:r>
              <a:rPr lang="de-DE" sz="1000" b="1" i="1" dirty="0"/>
              <a:t>SQL-Abfragen direkt auf S3-Daten. </a:t>
            </a:r>
            <a:r>
              <a:rPr lang="de-DE" sz="1000" i="1" dirty="0"/>
              <a:t>Keine eigene Datenbank nötig</a:t>
            </a:r>
          </a:p>
          <a:p>
            <a:r>
              <a:rPr lang="de-DE" sz="1000" i="1" dirty="0"/>
              <a:t>Ideal für </a:t>
            </a:r>
            <a:r>
              <a:rPr lang="de-DE" sz="1000" b="1" i="1" dirty="0"/>
              <a:t>Analyse, Aggregationen und Reporting. </a:t>
            </a:r>
            <a:r>
              <a:rPr lang="de-DE" sz="1000" i="1" dirty="0"/>
              <a:t>Power BI kann </a:t>
            </a:r>
            <a:r>
              <a:rPr lang="de-DE" sz="1000" b="1" i="1" dirty="0"/>
              <a:t>direkt über den</a:t>
            </a:r>
          </a:p>
          <a:p>
            <a:r>
              <a:rPr lang="de-DE" sz="1000" b="1" i="1" dirty="0"/>
              <a:t> Athena-Connector </a:t>
            </a:r>
            <a:r>
              <a:rPr lang="de-DE" sz="1000" i="1" dirty="0"/>
              <a:t>angebunden werden</a:t>
            </a:r>
          </a:p>
          <a:p>
            <a:r>
              <a:rPr lang="de-DE" sz="1000" i="1" dirty="0"/>
              <a:t>Athena ist die </a:t>
            </a:r>
            <a:r>
              <a:rPr lang="de-DE" sz="1000" b="1" i="1" dirty="0"/>
              <a:t>Analyse-Engine</a:t>
            </a:r>
            <a:r>
              <a:rPr lang="de-DE" sz="1000" i="1" dirty="0"/>
              <a:t> für meine Zeiterfassungsdaten</a:t>
            </a:r>
          </a:p>
          <a:p>
            <a:endParaRPr lang="de-DE" sz="1000" i="1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2196A4A-96CB-A75C-DD33-14AB926797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030"/>
          <a:stretch>
            <a:fillRect/>
          </a:stretch>
        </p:blipFill>
        <p:spPr>
          <a:xfrm>
            <a:off x="5934360" y="2808391"/>
            <a:ext cx="5615664" cy="367605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38F5339-AF5B-4BFC-9780-08B39195336B}"/>
              </a:ext>
            </a:extLst>
          </p:cNvPr>
          <p:cNvSpPr txBox="1"/>
          <p:nvPr/>
        </p:nvSpPr>
        <p:spPr>
          <a:xfrm>
            <a:off x="7333710" y="1771912"/>
            <a:ext cx="428781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nicht </a:t>
            </a:r>
            <a:r>
              <a:rPr lang="de-DE" sz="1000" b="1" i="1" dirty="0" err="1"/>
              <a:t>DynamoDB</a:t>
            </a:r>
            <a:r>
              <a:rPr lang="de-DE" sz="1000" b="1" i="1" dirty="0"/>
              <a:t>?</a:t>
            </a:r>
          </a:p>
          <a:p>
            <a:r>
              <a:rPr lang="de-DE" sz="1000" i="1" dirty="0" err="1"/>
              <a:t>DynamoDB</a:t>
            </a:r>
            <a:r>
              <a:rPr lang="de-DE" sz="1000" i="1" dirty="0"/>
              <a:t> ist für </a:t>
            </a:r>
            <a:r>
              <a:rPr lang="de-DE" sz="1000" b="1" i="1" dirty="0"/>
              <a:t>Echtzeit-Anwendungen</a:t>
            </a:r>
            <a:r>
              <a:rPr lang="de-DE" sz="1000" i="1" dirty="0"/>
              <a:t> optimiert. Komplexe Auswertungen (Gruppierungen, Zeitvergleiche, SQL-Analysen) sind dort schwieriger</a:t>
            </a:r>
          </a:p>
          <a:p>
            <a:r>
              <a:rPr lang="de-DE" sz="1000" i="1" dirty="0"/>
              <a:t>Für Reporting &amp; BI ist Athena </a:t>
            </a:r>
            <a:r>
              <a:rPr lang="de-DE" sz="1000" b="1" i="1" dirty="0"/>
              <a:t>einfacher, transparenter und günstiger</a:t>
            </a:r>
            <a:endParaRPr lang="de-DE" sz="1000" i="1" dirty="0"/>
          </a:p>
          <a:p>
            <a:r>
              <a:rPr lang="de-DE" sz="1000" i="1" dirty="0"/>
              <a:t> </a:t>
            </a:r>
            <a:r>
              <a:rPr lang="de-DE" sz="1000" b="1" i="1" dirty="0"/>
              <a:t>Athena passt besser zu Reporting und Analyse</a:t>
            </a:r>
            <a:r>
              <a:rPr lang="de-DE" sz="1000" i="1" dirty="0"/>
              <a:t>, </a:t>
            </a:r>
            <a:r>
              <a:rPr lang="de-DE" sz="1000" i="1" dirty="0" err="1"/>
              <a:t>DynamoDB</a:t>
            </a:r>
            <a:r>
              <a:rPr lang="de-DE" sz="1000" i="1" dirty="0"/>
              <a:t> eher zu Live-Apps</a:t>
            </a:r>
          </a:p>
        </p:txBody>
      </p:sp>
      <p:sp>
        <p:nvSpPr>
          <p:cNvPr id="17" name="Wolke 16">
            <a:extLst>
              <a:ext uri="{FF2B5EF4-FFF2-40B4-BE49-F238E27FC236}">
                <a16:creationId xmlns:a16="http://schemas.microsoft.com/office/drawing/2014/main" id="{7AEA07E1-73E7-8160-0722-31EBDE4F0E10}"/>
              </a:ext>
            </a:extLst>
          </p:cNvPr>
          <p:cNvSpPr/>
          <p:nvPr/>
        </p:nvSpPr>
        <p:spPr>
          <a:xfrm>
            <a:off x="2729117" y="4373526"/>
            <a:ext cx="2679311" cy="2069803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 err="1"/>
              <a:t>Glue</a:t>
            </a:r>
            <a:r>
              <a:rPr lang="de-DE" sz="800" dirty="0"/>
              <a:t> sorgt dafür, dass meine CSV-Dateien aus S3 wie richtige Tabellen behandelt werden.</a:t>
            </a:r>
            <a:br>
              <a:rPr lang="de-DE" sz="800" dirty="0"/>
            </a:br>
            <a:r>
              <a:rPr lang="de-DE" sz="800" dirty="0"/>
              <a:t>Athena nutzt diese Struktur, um SQL-Abfragen auszuführen, die ich direkt in Power BI verwenden kann.</a:t>
            </a:r>
            <a:br>
              <a:rPr lang="de-DE" sz="800" dirty="0"/>
            </a:br>
            <a:r>
              <a:rPr lang="de-DE" sz="800" dirty="0"/>
              <a:t>So entsteht ein sauberer und professioneller Datenworkflow</a:t>
            </a:r>
          </a:p>
        </p:txBody>
      </p:sp>
    </p:spTree>
    <p:extLst>
      <p:ext uri="{BB962C8B-B14F-4D97-AF65-F5344CB8AC3E}">
        <p14:creationId xmlns:p14="http://schemas.microsoft.com/office/powerpoint/2010/main" val="424601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1728C8-8E6A-80C3-9320-D15EBE81C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23DACD0-BD13-C4EB-0455-C49CEEE440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B4F7FD9-8AA9-BBAA-5277-BEF82A252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1C048C8-A451-E7E2-7300-ED18A0CEC3FB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24C74E8-1B2F-ACED-309D-29E79FEB213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Gesamtarchitektur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25F49B-A744-562B-0AF7-9E71392A7BBC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Streamlit → CSV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AWS S3 → Data Lake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 &amp; Athena → Struktur &amp; Abfragen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 → Dashboard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C7D164-B013-9223-3987-1CD8CB6A3D92}"/>
              </a:ext>
            </a:extLst>
          </p:cNvPr>
          <p:cNvSpPr txBox="1"/>
          <p:nvPr/>
        </p:nvSpPr>
        <p:spPr>
          <a:xfrm>
            <a:off x="3162523" y="1231712"/>
            <a:ext cx="86986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Der komplette Datenfluss beginnt bei der Eingabe über </a:t>
            </a:r>
            <a:r>
              <a:rPr lang="de-DE" dirty="0" err="1"/>
              <a:t>Streamlit</a:t>
            </a:r>
            <a:r>
              <a:rPr lang="de-DE" dirty="0"/>
              <a:t>. Die Daten werden als CSV gespeichert, in AWS S3 abgelegt, über </a:t>
            </a:r>
            <a:r>
              <a:rPr lang="de-DE" dirty="0" err="1"/>
              <a:t>Glue</a:t>
            </a:r>
            <a:r>
              <a:rPr lang="de-DE" dirty="0"/>
              <a:t> und Athena strukturiert und anschließend in Power BI analysiert. Ziel dieser Architektur ist ein </a:t>
            </a:r>
            <a:r>
              <a:rPr lang="de-DE" b="1" dirty="0"/>
              <a:t>durchgängiger Datenworkflow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von der Datenerfassung bis zur professionellen Auswertung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209D99B-F0EC-FC67-E385-FA3673421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04"/>
          <a:stretch>
            <a:fillRect/>
          </a:stretch>
        </p:blipFill>
        <p:spPr>
          <a:xfrm>
            <a:off x="3283026" y="3294720"/>
            <a:ext cx="6209969" cy="3361505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02DBF43-3CA0-C408-2BC6-70532FFE2F91}"/>
              </a:ext>
            </a:extLst>
          </p:cNvPr>
          <p:cNvSpPr txBox="1"/>
          <p:nvPr/>
        </p:nvSpPr>
        <p:spPr>
          <a:xfrm>
            <a:off x="3162523" y="2374712"/>
            <a:ext cx="734598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habe ich mich für diese Datenarchitektur entschieden?</a:t>
            </a:r>
          </a:p>
          <a:p>
            <a:r>
              <a:rPr lang="de-DE" sz="1000" i="1" dirty="0"/>
              <a:t>Klare Trennung der Aufgaben: </a:t>
            </a:r>
            <a:r>
              <a:rPr lang="de-DE" sz="1000" i="1" dirty="0" err="1"/>
              <a:t>Streamlit</a:t>
            </a:r>
            <a:r>
              <a:rPr lang="de-DE" sz="1000" i="1" dirty="0"/>
              <a:t> erfasst Daten, S3 speichert sie, </a:t>
            </a:r>
            <a:r>
              <a:rPr lang="de-DE" sz="1000" i="1" dirty="0" err="1"/>
              <a:t>Glue</a:t>
            </a:r>
            <a:r>
              <a:rPr lang="de-DE" sz="1000" i="1" dirty="0"/>
              <a:t> strukturiert sie, Athena analysiert sie, Power BI visualisiert sie.</a:t>
            </a:r>
          </a:p>
          <a:p>
            <a:r>
              <a:rPr lang="de-DE" sz="1000" i="1" dirty="0"/>
              <a:t>Einfach &amp; praxisnah: Keine komplexe Datenbank nötig, trotzdem SQL-Analysen möglich.</a:t>
            </a:r>
          </a:p>
          <a:p>
            <a:r>
              <a:rPr lang="de-DE" sz="1000" i="1" dirty="0"/>
              <a:t>Skalierbar &amp; erweiterbar: Die Architektur funktioniert für kleine Projekte und lässt sich später problemlos ausbauen.</a:t>
            </a:r>
          </a:p>
          <a:p>
            <a:r>
              <a:rPr lang="de-DE" sz="1000" i="1" dirty="0"/>
              <a:t>Realitätsnah: Entspricht typischen Cloud-Data-Pipelines aus der Praxis.</a:t>
            </a:r>
          </a:p>
        </p:txBody>
      </p:sp>
    </p:spTree>
    <p:extLst>
      <p:ext uri="{BB962C8B-B14F-4D97-AF65-F5344CB8AC3E}">
        <p14:creationId xmlns:p14="http://schemas.microsoft.com/office/powerpoint/2010/main" val="225358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FF1CC8-4663-A66A-BE33-9520188F0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61E837D-C275-FFE5-D75C-78D5A673CC90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0D2B1D4-D412-A8A4-F667-89CE1F207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2B1B3F6-6A95-8756-FEE6-71910D2958D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1499C7-0E0E-382A-AB76-2F47DED1D9A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Datenmodell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4D6D38-CA85-4ADE-5901-E7BBC933601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Fact_Zeiterfassung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Dim_Datum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Dim_Zeit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Star Schema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214DD61-4FF2-35ED-6921-144328EC7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037" y="2607430"/>
            <a:ext cx="4994384" cy="382254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98F8EF5-6F11-BF78-A22E-679D942132B1}"/>
              </a:ext>
            </a:extLst>
          </p:cNvPr>
          <p:cNvSpPr txBox="1"/>
          <p:nvPr/>
        </p:nvSpPr>
        <p:spPr>
          <a:xfrm>
            <a:off x="3092093" y="1524244"/>
            <a:ext cx="822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Für die Analyse habe ich ein sogenanntes Star Schema verwendet. Dabei gibt es eine Faktentabelle mit den Lernstunden und Dimensionstabellen für Kurs, </a:t>
            </a:r>
            <a:r>
              <a:rPr lang="de-DE" dirty="0" err="1"/>
              <a:t>Lernart</a:t>
            </a:r>
            <a:r>
              <a:rPr lang="de-DE" dirty="0"/>
              <a:t>, Datum und Zeit</a:t>
            </a:r>
          </a:p>
        </p:txBody>
      </p:sp>
    </p:spTree>
    <p:extLst>
      <p:ext uri="{BB962C8B-B14F-4D97-AF65-F5344CB8AC3E}">
        <p14:creationId xmlns:p14="http://schemas.microsoft.com/office/powerpoint/2010/main" val="1760200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1246</Words>
  <Application>Microsoft Office PowerPoint</Application>
  <PresentationFormat>Breitbild</PresentationFormat>
  <Paragraphs>190</Paragraphs>
  <Slides>18</Slides>
  <Notes>1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Datenbereinigung in Power BI/power Query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Donald Brim</dc:creator>
  <cp:lastModifiedBy>evovtch</cp:lastModifiedBy>
  <cp:revision>18</cp:revision>
  <dcterms:created xsi:type="dcterms:W3CDTF">2025-03-09T12:27:48Z</dcterms:created>
  <dcterms:modified xsi:type="dcterms:W3CDTF">2026-01-28T17:38:23Z</dcterms:modified>
</cp:coreProperties>
</file>

<file path=docProps/thumbnail.jpeg>
</file>